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6" r:id="rId19"/>
    <p:sldId id="272" r:id="rId20"/>
    <p:sldId id="277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1D2C-C0E3-43C5-B37A-C479D6897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E0545B-C502-45DB-BB8E-29B8BE29EF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EA0AB-A153-4D29-9FC6-0165B9B7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F6C4D-73D0-47BC-A084-5176AD31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85AA2-A25F-429C-8739-69AE5C40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0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74CD0-1EC0-4C16-92EE-BBBACA0F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65D4C8-CC1A-4C86-BEDF-C98705A25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C7770-9993-4803-8154-4FB712D3C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944D5-249B-4BD2-9444-E694DCC6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F28D0-4DE7-4ECB-B47D-774FB4E9B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8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2109C-7317-4F85-A68A-F6DCF88FA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88C2B-CCA4-49C3-8D64-D661D3164D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B30F3E-C1B3-4026-8EF5-5DC3658FA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0435-5862-4293-976A-7238E8FF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1C9D-62FD-44E7-9F6B-45D93A1B9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18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20CEF-CDB2-4DAA-B053-4E3767969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9692B-AFF0-4114-8117-A594931B9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AD555-4D77-4785-AEC3-E275EBCD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7974D-9DA2-4268-9A10-E520DF8B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CB83B-54E3-463D-9330-DA92D0C8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27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50665-1C09-416F-AF30-520AF199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D431D-BA1D-44A8-AE70-52BB547B2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402319-A4FB-4A4E-ABD7-2DB5E5AE5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82EBC-28B2-4E09-AC55-1AE33ED8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9269B-F793-4CF5-824B-84FE19D7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82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4CF7-D9E0-423F-B136-AD33D152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86EA-0B10-40F9-A538-939ED2DA6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7B557-6A09-4322-9DE1-E7882274D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DEF8C-42C2-4A85-A27E-C523AAD4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AB65F-E728-4487-9A2D-D75014BF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8C45D5-2369-40A4-AD13-2D7FE703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98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2257-4D16-4868-93E9-6A0F0739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83FC5-05C5-451A-9437-8CC53ED63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DE47F-78FA-4962-8F89-77ECC022A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57F743-D967-4940-9DEC-032D209BD9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026BD9-DBD8-4B9A-BC73-7F69592417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9E76F3-F09A-45FE-9598-87FD3E6F9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C85997-DD32-4D9B-8DFE-0C38B4BFC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39D01B-ACB8-49CA-BBEF-7DE96A034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4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D9DD2-0696-443A-8CC7-C5F7ED7F2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ED0E43-0238-4720-9894-908882A2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B4475-3DDD-4273-9887-E0146E31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FCF82-9056-425A-AC2C-FD7E1BBB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0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7E088-987B-4D9A-A1FC-07405E29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15CB88-D247-4183-A9A9-EF8D1CDA1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18AAC-FC06-47C2-AAFC-1361F350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3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55CF-9531-4FFA-B15F-7D73DE262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AFAE2-2AFE-4431-8113-13269589E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FEF80-3A2A-4AB6-8194-D75E3CAD8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B9959B-8115-4998-96C5-691056112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2CA75-05C0-493F-B969-A0D08913F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FB38F0-6978-448C-B236-BC8863137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85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99614-4BF2-43B3-9279-13101508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0EFBF-CBB8-47F4-88AF-CE2B36CE00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19829-8526-4F9C-AB4A-A0ED2C461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821122-F224-45E3-8CB9-E3FDDABC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0C29D-50DA-4002-92C7-0658DC58F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C6B51-1533-4D52-8963-C6849110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80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047F4A-047B-4AC0-9BE9-7E5E945FB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12BA4-D7DF-4811-A1CC-FD9694F59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C3378-8F9D-4213-89A5-E812160B5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68BA1-0BAF-437F-ACB9-FB902A57A468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66F773-2796-46FB-B3BF-758A9BB55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0F106-5460-4264-BA8D-B195D2D48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B84DF-DB56-4469-ABDA-1484CEF68D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7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73A4-956C-4372-B85A-78D6DAAC4A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8241" y="1415978"/>
            <a:ext cx="9144000" cy="2387600"/>
          </a:xfrm>
        </p:spPr>
        <p:txBody>
          <a:bodyPr>
            <a:normAutofit/>
          </a:bodyPr>
          <a:lstStyle/>
          <a:p>
            <a:r>
              <a:rPr lang="en-US" sz="4000" b="1" dirty="0" err="1"/>
              <a:t>Izgradnja</a:t>
            </a:r>
            <a:r>
              <a:rPr lang="en-US" sz="4000" b="1" dirty="0"/>
              <a:t> web </a:t>
            </a:r>
            <a:r>
              <a:rPr lang="en-US" sz="4000" b="1" dirty="0" err="1"/>
              <a:t>aplikacije</a:t>
            </a:r>
            <a:r>
              <a:rPr lang="en-US" sz="4000" b="1" dirty="0"/>
              <a:t> za </a:t>
            </a:r>
            <a:r>
              <a:rPr lang="en-US" sz="4000" b="1" dirty="0" err="1"/>
              <a:t>ogla</a:t>
            </a:r>
            <a:r>
              <a:rPr lang="sr-Latn-RS" sz="4000" b="1" dirty="0"/>
              <a:t>šavanje i licitiranje usluga popravki u kući</a:t>
            </a:r>
            <a:endParaRPr lang="en-US" sz="4000" b="1" dirty="0"/>
          </a:p>
        </p:txBody>
      </p:sp>
      <p:sp>
        <p:nvSpPr>
          <p:cNvPr id="4" name="object 11">
            <a:extLst>
              <a:ext uri="{FF2B5EF4-FFF2-40B4-BE49-F238E27FC236}">
                <a16:creationId xmlns:a16="http://schemas.microsoft.com/office/drawing/2014/main" id="{16278597-9903-4F87-81AE-2AF3539B89C4}"/>
              </a:ext>
            </a:extLst>
          </p:cNvPr>
          <p:cNvSpPr/>
          <p:nvPr/>
        </p:nvSpPr>
        <p:spPr>
          <a:xfrm>
            <a:off x="1398311" y="414302"/>
            <a:ext cx="1440457" cy="1438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E486D180-B461-49B4-9086-B0AB0D87487B}"/>
              </a:ext>
            </a:extLst>
          </p:cNvPr>
          <p:cNvSpPr/>
          <p:nvPr/>
        </p:nvSpPr>
        <p:spPr>
          <a:xfrm>
            <a:off x="9353231" y="350712"/>
            <a:ext cx="1319010" cy="15022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5604A0DE-B930-4F56-BE0D-8DF63F1F788D}"/>
              </a:ext>
            </a:extLst>
          </p:cNvPr>
          <p:cNvSpPr txBox="1">
            <a:spLocks/>
          </p:cNvSpPr>
          <p:nvPr/>
        </p:nvSpPr>
        <p:spPr>
          <a:xfrm>
            <a:off x="3231832" y="719456"/>
            <a:ext cx="5728335" cy="880744"/>
          </a:xfrm>
          <a:prstGeom prst="rect">
            <a:avLst/>
          </a:prstGeom>
        </p:spPr>
        <p:txBody>
          <a:bodyPr vert="horz" wrap="square" lIns="0" tIns="13970" rIns="0" bIns="0" rtlCol="0" anchor="b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1915">
              <a:lnSpc>
                <a:spcPct val="100000"/>
              </a:lnSpc>
              <a:spcBef>
                <a:spcPts val="110"/>
              </a:spcBef>
            </a:pPr>
            <a:r>
              <a:rPr lang="en-US" sz="2800" spc="-10" dirty="0" err="1">
                <a:solidFill>
                  <a:srgbClr val="000000"/>
                </a:solidFill>
                <a:latin typeface="Carlito"/>
                <a:cs typeface="Carlito"/>
              </a:rPr>
              <a:t>Univerzitet</a:t>
            </a:r>
            <a:r>
              <a:rPr lang="en-US" sz="2800" spc="-1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US" sz="2800" spc="5" dirty="0">
                <a:solidFill>
                  <a:srgbClr val="000000"/>
                </a:solidFill>
                <a:latin typeface="Carlito"/>
                <a:cs typeface="Carlito"/>
              </a:rPr>
              <a:t>u </a:t>
            </a:r>
            <a:r>
              <a:rPr lang="en-US" sz="2800" spc="-5" dirty="0" err="1">
                <a:solidFill>
                  <a:srgbClr val="000000"/>
                </a:solidFill>
                <a:latin typeface="Carlito"/>
                <a:cs typeface="Carlito"/>
              </a:rPr>
              <a:t>Novom</a:t>
            </a:r>
            <a:r>
              <a:rPr lang="en-US" sz="2800" spc="-9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arlito"/>
                <a:cs typeface="Carlito"/>
              </a:rPr>
              <a:t>Sadu</a:t>
            </a:r>
            <a:endParaRPr lang="en-US" sz="28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</a:pPr>
            <a:r>
              <a:rPr lang="en-US" sz="2800" spc="-20" dirty="0" err="1">
                <a:solidFill>
                  <a:srgbClr val="000000"/>
                </a:solidFill>
                <a:latin typeface="Carlito"/>
                <a:cs typeface="Carlito"/>
              </a:rPr>
              <a:t>Fakultet</a:t>
            </a:r>
            <a:r>
              <a:rPr lang="en-US" sz="2800" spc="-2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US" sz="2800" spc="-5" dirty="0" err="1">
                <a:solidFill>
                  <a:srgbClr val="000000"/>
                </a:solidFill>
                <a:latin typeface="Carlito"/>
                <a:cs typeface="Carlito"/>
              </a:rPr>
              <a:t>tehničkih</a:t>
            </a:r>
            <a:r>
              <a:rPr lang="en-US" sz="2800" spc="-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US" sz="2800" spc="-15" dirty="0" err="1">
                <a:solidFill>
                  <a:srgbClr val="000000"/>
                </a:solidFill>
                <a:latin typeface="Carlito"/>
                <a:cs typeface="Carlito"/>
              </a:rPr>
              <a:t>nauka</a:t>
            </a:r>
            <a:r>
              <a:rPr lang="en-US" sz="2800" spc="-15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arlito"/>
                <a:cs typeface="Carlito"/>
              </a:rPr>
              <a:t>u </a:t>
            </a:r>
            <a:r>
              <a:rPr lang="en-US" sz="2800" spc="-5" dirty="0" err="1">
                <a:solidFill>
                  <a:srgbClr val="000000"/>
                </a:solidFill>
                <a:latin typeface="Carlito"/>
                <a:cs typeface="Carlito"/>
              </a:rPr>
              <a:t>Novom</a:t>
            </a:r>
            <a:r>
              <a:rPr lang="en-US" sz="2800" spc="-40" dirty="0">
                <a:solidFill>
                  <a:srgbClr val="000000"/>
                </a:solidFill>
                <a:latin typeface="Carlito"/>
                <a:cs typeface="Carlito"/>
              </a:rPr>
              <a:t> </a:t>
            </a:r>
            <a:r>
              <a:rPr lang="en-US" sz="2800" spc="-5" dirty="0" err="1">
                <a:solidFill>
                  <a:srgbClr val="000000"/>
                </a:solidFill>
                <a:latin typeface="Carlito"/>
                <a:cs typeface="Carlito"/>
              </a:rPr>
              <a:t>Sadu</a:t>
            </a:r>
            <a:endParaRPr lang="en-US" sz="2800" dirty="0">
              <a:latin typeface="Carlito"/>
              <a:cs typeface="Carlito"/>
            </a:endParaRPr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5B9E71CE-222F-4690-93DD-05AB3D30DBDE}"/>
              </a:ext>
            </a:extLst>
          </p:cNvPr>
          <p:cNvSpPr/>
          <p:nvPr/>
        </p:nvSpPr>
        <p:spPr>
          <a:xfrm>
            <a:off x="1207008" y="434340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B3A7B01D-4869-42C8-98C9-5CE471847719}"/>
              </a:ext>
            </a:extLst>
          </p:cNvPr>
          <p:cNvSpPr txBox="1"/>
          <p:nvPr/>
        </p:nvSpPr>
        <p:spPr>
          <a:xfrm>
            <a:off x="1207008" y="5625147"/>
            <a:ext cx="1912831" cy="8880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latin typeface="Carlito"/>
                <a:cs typeface="Carlito"/>
              </a:rPr>
              <a:t>Mentor: </a:t>
            </a:r>
            <a:endParaRPr lang="sr-Latn-RS" sz="2800" spc="-1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dirty="0" err="1">
                <a:latin typeface="Carlito"/>
                <a:cs typeface="Carlito"/>
              </a:rPr>
              <a:t>Siniša</a:t>
            </a:r>
            <a:r>
              <a:rPr lang="en-US" sz="2800" dirty="0">
                <a:latin typeface="Carlito"/>
                <a:cs typeface="Carlito"/>
              </a:rPr>
              <a:t> </a:t>
            </a:r>
            <a:r>
              <a:rPr sz="2800" spc="-15" dirty="0" err="1">
                <a:latin typeface="Carlito"/>
                <a:cs typeface="Carlito"/>
              </a:rPr>
              <a:t>Nikoli</a:t>
            </a:r>
            <a:r>
              <a:rPr lang="en-US" sz="2800" spc="-15" dirty="0" err="1">
                <a:latin typeface="Carlito"/>
                <a:cs typeface="Carlito"/>
              </a:rPr>
              <a:t>ć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348925A-A4FB-4F8D-BCB9-9E8A505EE213}"/>
              </a:ext>
            </a:extLst>
          </p:cNvPr>
          <p:cNvSpPr txBox="1"/>
          <p:nvPr/>
        </p:nvSpPr>
        <p:spPr>
          <a:xfrm>
            <a:off x="8646032" y="5403291"/>
            <a:ext cx="2436496" cy="1331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sr-Latn-RS" sz="2800" spc="-5" dirty="0">
                <a:latin typeface="Carlito"/>
                <a:cs typeface="Carlito"/>
              </a:rPr>
              <a:t>Student: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sr-Latn-RS" sz="2800" spc="-5" dirty="0">
                <a:latin typeface="Carlito"/>
                <a:cs typeface="Carlito"/>
              </a:rPr>
              <a:t>Milorad Radović</a:t>
            </a:r>
            <a:r>
              <a:rPr lang="sr-Latn-RS" sz="2800" spc="-55" dirty="0">
                <a:latin typeface="Carlito"/>
                <a:cs typeface="Carlito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sr-Latn-RS" sz="2800" spc="-55" dirty="0">
                <a:latin typeface="Carlito"/>
                <a:cs typeface="Carlito"/>
              </a:rPr>
              <a:t>SW 67/2017</a:t>
            </a:r>
            <a:endParaRPr sz="28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1439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screenshot, indoor  Description automatically generated">
            <a:extLst>
              <a:ext uri="{FF2B5EF4-FFF2-40B4-BE49-F238E27FC236}">
                <a16:creationId xmlns:a16="http://schemas.microsoft.com/office/drawing/2014/main" id="{3887F6C6-1096-49A4-87E6-B058CE53B01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6" y="1359017"/>
            <a:ext cx="6249670" cy="5332295"/>
          </a:xfrm>
          <a:prstGeom prst="rect">
            <a:avLst/>
          </a:prstGeom>
        </p:spPr>
      </p:pic>
      <p:pic>
        <p:nvPicPr>
          <p:cNvPr id="3" name="Picture 2" descr="A screenshot of a computer  Description automatically generated with low confidence">
            <a:extLst>
              <a:ext uri="{FF2B5EF4-FFF2-40B4-BE49-F238E27FC236}">
                <a16:creationId xmlns:a16="http://schemas.microsoft.com/office/drawing/2014/main" id="{711A7CBC-A22C-497D-9D53-22510408410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26" y="1690688"/>
            <a:ext cx="5236210" cy="414464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092B5ED-5D9B-4975-BDC5-35855D179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927"/>
            <a:ext cx="10515600" cy="1325563"/>
          </a:xfrm>
        </p:spPr>
        <p:txBody>
          <a:bodyPr/>
          <a:lstStyle/>
          <a:p>
            <a:r>
              <a:rPr lang="sr-Latn-RS" b="1" dirty="0"/>
              <a:t>Specifikacija – Dijagram klasa</a:t>
            </a:r>
            <a:endParaRPr lang="en-US" b="1" dirty="0"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CA03E2E4-92F2-4B8A-A70F-8857DCC8C0E6}"/>
              </a:ext>
            </a:extLst>
          </p:cNvPr>
          <p:cNvSpPr/>
          <p:nvPr/>
        </p:nvSpPr>
        <p:spPr>
          <a:xfrm>
            <a:off x="930171" y="1197528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5817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F8BE3-1B2E-4BD1-971A-34F883A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Implementacija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3E20-8D69-42D3-8F92-1723C3B21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 err="1"/>
              <a:t>Realizovana</a:t>
            </a:r>
            <a:r>
              <a:rPr lang="en-US" dirty="0"/>
              <a:t> </a:t>
            </a:r>
            <a:r>
              <a:rPr lang="en-US" dirty="0" err="1"/>
              <a:t>kroz</a:t>
            </a:r>
            <a:r>
              <a:rPr lang="en-US" dirty="0"/>
              <a:t> 3 dela:</a:t>
            </a:r>
          </a:p>
          <a:p>
            <a:pPr lvl="1"/>
            <a:r>
              <a:rPr lang="en-US" dirty="0" err="1"/>
              <a:t>Klijentska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(Angular)</a:t>
            </a:r>
          </a:p>
          <a:p>
            <a:pPr lvl="1"/>
            <a:r>
              <a:rPr lang="en-US" dirty="0" err="1"/>
              <a:t>Serverska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(ASP .NET Core)</a:t>
            </a:r>
          </a:p>
          <a:p>
            <a:pPr lvl="1"/>
            <a:r>
              <a:rPr lang="en-US" dirty="0" err="1"/>
              <a:t>Relaciona</a:t>
            </a:r>
            <a:r>
              <a:rPr lang="en-US" dirty="0"/>
              <a:t> </a:t>
            </a:r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(PostgreSQL)</a:t>
            </a:r>
          </a:p>
          <a:p>
            <a:endParaRPr lang="en-US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AEE6FF3-BBC3-4BDC-8878-C1AC1B958CE8}"/>
              </a:ext>
            </a:extLst>
          </p:cNvPr>
          <p:cNvSpPr/>
          <p:nvPr/>
        </p:nvSpPr>
        <p:spPr>
          <a:xfrm>
            <a:off x="963727" y="1356919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733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5FDEB-851D-4B45-BDFA-E36C97006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934" y="-2580"/>
            <a:ext cx="10515600" cy="1230973"/>
          </a:xfrm>
        </p:spPr>
        <p:txBody>
          <a:bodyPr/>
          <a:lstStyle/>
          <a:p>
            <a:r>
              <a:rPr lang="en-US" b="1" dirty="0" err="1"/>
              <a:t>Implementacija</a:t>
            </a:r>
            <a:r>
              <a:rPr lang="en-US" b="1" dirty="0"/>
              <a:t> - </a:t>
            </a:r>
            <a:r>
              <a:rPr lang="en-US" b="1" dirty="0" err="1"/>
              <a:t>Klijentska</a:t>
            </a:r>
            <a:r>
              <a:rPr lang="en-US" b="1" dirty="0"/>
              <a:t> </a:t>
            </a:r>
            <a:r>
              <a:rPr lang="en-US" b="1" dirty="0" err="1"/>
              <a:t>aplikacija</a:t>
            </a:r>
            <a:endParaRPr lang="en-US" b="1" dirty="0"/>
          </a:p>
        </p:txBody>
      </p:sp>
      <p:pic>
        <p:nvPicPr>
          <p:cNvPr id="4" name="Picture 3" descr="Table  Description automatically generated">
            <a:extLst>
              <a:ext uri="{FF2B5EF4-FFF2-40B4-BE49-F238E27FC236}">
                <a16:creationId xmlns:a16="http://schemas.microsoft.com/office/drawing/2014/main" id="{9942B449-9C26-4993-B380-4519D10B90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38" y="1228393"/>
            <a:ext cx="4069543" cy="4985796"/>
          </a:xfrm>
          <a:prstGeom prst="rect">
            <a:avLst/>
          </a:prstGeom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4BBF184A-FB0F-4CF6-AE1A-533D1DC94160}"/>
              </a:ext>
            </a:extLst>
          </p:cNvPr>
          <p:cNvSpPr/>
          <p:nvPr/>
        </p:nvSpPr>
        <p:spPr>
          <a:xfrm>
            <a:off x="443609" y="895524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8332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1E89-32CD-4937-9DFB-2B890E0CC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Implementacija</a:t>
            </a:r>
            <a:r>
              <a:rPr lang="en-US" b="1" dirty="0"/>
              <a:t> – </a:t>
            </a:r>
            <a:r>
              <a:rPr lang="en-US" b="1" dirty="0" err="1"/>
              <a:t>Serverska</a:t>
            </a:r>
            <a:r>
              <a:rPr lang="en-US" b="1" dirty="0"/>
              <a:t> </a:t>
            </a:r>
            <a:r>
              <a:rPr lang="en-US" b="1" dirty="0" err="1"/>
              <a:t>aplikacija</a:t>
            </a:r>
            <a:endParaRPr lang="en-US" b="1" dirty="0"/>
          </a:p>
        </p:txBody>
      </p:sp>
      <p:pic>
        <p:nvPicPr>
          <p:cNvPr id="4" name="Picture 3" descr="Graphical user interface, application  Description automatically generated with medium confidence">
            <a:extLst>
              <a:ext uri="{FF2B5EF4-FFF2-40B4-BE49-F238E27FC236}">
                <a16:creationId xmlns:a16="http://schemas.microsoft.com/office/drawing/2014/main" id="{7F59FC1E-7BE7-4CD3-B57D-EFD21E3337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408" y="1486535"/>
            <a:ext cx="3481874" cy="5006340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2B9987F0-4AA2-4993-87CE-69A2CBEBF6F0}"/>
              </a:ext>
            </a:extLst>
          </p:cNvPr>
          <p:cNvSpPr/>
          <p:nvPr/>
        </p:nvSpPr>
        <p:spPr>
          <a:xfrm>
            <a:off x="930171" y="1306585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4207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F434A-9FFC-4F61-8F68-688738C1E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Implementacija</a:t>
            </a:r>
            <a:r>
              <a:rPr lang="en-US" b="1" dirty="0"/>
              <a:t> – </a:t>
            </a:r>
            <a:r>
              <a:rPr lang="en-US" b="1" dirty="0" err="1"/>
              <a:t>Serverska</a:t>
            </a:r>
            <a:r>
              <a:rPr lang="en-US" b="1" dirty="0"/>
              <a:t> </a:t>
            </a:r>
            <a:r>
              <a:rPr lang="en-US" b="1" dirty="0" err="1"/>
              <a:t>aplikacija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AAB38-45E1-4E8D-9AC2-F4FF5FA30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sr-Latn-RS" dirty="0"/>
              <a:t>Bezbednosni aspekti aplikacije:</a:t>
            </a:r>
          </a:p>
          <a:p>
            <a:pPr lvl="1"/>
            <a:r>
              <a:rPr lang="sr-Latn-RS" dirty="0"/>
              <a:t>JWT</a:t>
            </a:r>
          </a:p>
          <a:p>
            <a:pPr lvl="1"/>
            <a:r>
              <a:rPr lang="sr-Latn-RS" dirty="0"/>
              <a:t>Kriptovanje</a:t>
            </a:r>
          </a:p>
          <a:p>
            <a:pPr lvl="1"/>
            <a:r>
              <a:rPr lang="sr-Latn-RS" dirty="0"/>
              <a:t>Heširanje</a:t>
            </a: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709EA0C1-E25D-4691-AEE6-4990B3FBE31E}"/>
              </a:ext>
            </a:extLst>
          </p:cNvPr>
          <p:cNvSpPr/>
          <p:nvPr/>
        </p:nvSpPr>
        <p:spPr>
          <a:xfrm>
            <a:off x="916994" y="1421613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0971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40BA-D1F5-4053-BDCC-8A6E4E7B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Prikaz implementiranog rešenja</a:t>
            </a:r>
            <a:endParaRPr lang="en-US" b="1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F68198D-EDA5-4F1B-A5D0-E3F96FE9FF96}"/>
              </a:ext>
            </a:extLst>
          </p:cNvPr>
          <p:cNvSpPr/>
          <p:nvPr/>
        </p:nvSpPr>
        <p:spPr>
          <a:xfrm>
            <a:off x="963727" y="1356919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A screenshot of a video game  Description automatically generated">
            <a:extLst>
              <a:ext uri="{FF2B5EF4-FFF2-40B4-BE49-F238E27FC236}">
                <a16:creationId xmlns:a16="http://schemas.microsoft.com/office/drawing/2014/main" id="{1C77D3F3-A06C-4FF6-A17D-1B0520EB993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3" y="2499920"/>
            <a:ext cx="5618527" cy="3212984"/>
          </a:xfrm>
          <a:prstGeom prst="rect">
            <a:avLst/>
          </a:prstGeom>
        </p:spPr>
      </p:pic>
      <p:pic>
        <p:nvPicPr>
          <p:cNvPr id="6" name="Picture 5" descr="A screenshot of a computer  Description automatically generated with medium confidence">
            <a:extLst>
              <a:ext uri="{FF2B5EF4-FFF2-40B4-BE49-F238E27FC236}">
                <a16:creationId xmlns:a16="http://schemas.microsoft.com/office/drawing/2014/main" id="{A5851A8C-6739-49DA-BD37-319979F60A4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77" y="1537532"/>
            <a:ext cx="5943600" cy="2584450"/>
          </a:xfrm>
          <a:prstGeom prst="rect">
            <a:avLst/>
          </a:prstGeom>
        </p:spPr>
      </p:pic>
      <p:pic>
        <p:nvPicPr>
          <p:cNvPr id="7" name="Picture 6" descr="Graphical user interface  Description automatically generated with medium confidence">
            <a:extLst>
              <a:ext uri="{FF2B5EF4-FFF2-40B4-BE49-F238E27FC236}">
                <a16:creationId xmlns:a16="http://schemas.microsoft.com/office/drawing/2014/main" id="{93A74D6C-2784-48D4-B270-43F4E09CCF8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77" y="4302594"/>
            <a:ext cx="5943600" cy="23192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4393BD-67C4-4D56-A726-77791142D319}"/>
              </a:ext>
            </a:extLst>
          </p:cNvPr>
          <p:cNvSpPr txBox="1"/>
          <p:nvPr/>
        </p:nvSpPr>
        <p:spPr>
          <a:xfrm>
            <a:off x="1597981" y="1979382"/>
            <a:ext cx="2975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Prijava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registracija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6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F9C4-377C-4C16-A9CE-0E2B0F188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10" y="-310239"/>
            <a:ext cx="10515600" cy="1325563"/>
          </a:xfrm>
        </p:spPr>
        <p:txBody>
          <a:bodyPr/>
          <a:lstStyle/>
          <a:p>
            <a:r>
              <a:rPr lang="sr-Latn-RS" b="1" dirty="0"/>
              <a:t>Prikaz implementiranog rešenja</a:t>
            </a:r>
            <a:endParaRPr lang="en-US" b="1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59CCBAF-B973-44A4-B1F7-A6D77A1BA5E1}"/>
              </a:ext>
            </a:extLst>
          </p:cNvPr>
          <p:cNvSpPr/>
          <p:nvPr/>
        </p:nvSpPr>
        <p:spPr>
          <a:xfrm>
            <a:off x="726881" y="619339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A person spraying a fire extinguisher on a fire extinguisher  Description automatically generated with low confidence">
            <a:extLst>
              <a:ext uri="{FF2B5EF4-FFF2-40B4-BE49-F238E27FC236}">
                <a16:creationId xmlns:a16="http://schemas.microsoft.com/office/drawing/2014/main" id="{AB996D00-BD54-44D4-9B9D-7F79336728B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015324"/>
            <a:ext cx="5943600" cy="2847340"/>
          </a:xfrm>
          <a:prstGeom prst="rect">
            <a:avLst/>
          </a:prstGeom>
        </p:spPr>
      </p:pic>
      <p:pic>
        <p:nvPicPr>
          <p:cNvPr id="6" name="Picture 5" descr="A picture containing text, indoor  Description automatically generated">
            <a:extLst>
              <a:ext uri="{FF2B5EF4-FFF2-40B4-BE49-F238E27FC236}">
                <a16:creationId xmlns:a16="http://schemas.microsoft.com/office/drawing/2014/main" id="{DDF95015-C512-4C01-ADE3-C205F18E655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93" y="1015329"/>
            <a:ext cx="5943600" cy="2847335"/>
          </a:xfrm>
          <a:prstGeom prst="rect">
            <a:avLst/>
          </a:prstGeom>
        </p:spPr>
      </p:pic>
      <p:pic>
        <p:nvPicPr>
          <p:cNvPr id="7" name="Picture 6" descr="A picture containing text, indoor  Description automatically generated">
            <a:extLst>
              <a:ext uri="{FF2B5EF4-FFF2-40B4-BE49-F238E27FC236}">
                <a16:creationId xmlns:a16="http://schemas.microsoft.com/office/drawing/2014/main" id="{B575AABE-7096-4104-8CE5-517B4450B40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965685"/>
            <a:ext cx="5943600" cy="2663190"/>
          </a:xfrm>
          <a:prstGeom prst="rect">
            <a:avLst/>
          </a:prstGeom>
        </p:spPr>
      </p:pic>
      <p:pic>
        <p:nvPicPr>
          <p:cNvPr id="8" name="Picture 7" descr="A picture containing text, indoor  Description automatically generated">
            <a:extLst>
              <a:ext uri="{FF2B5EF4-FFF2-40B4-BE49-F238E27FC236}">
                <a16:creationId xmlns:a16="http://schemas.microsoft.com/office/drawing/2014/main" id="{C7BEABC9-F03A-47FA-B471-F43E056A4D2C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793" y="3965685"/>
            <a:ext cx="5943600" cy="2809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BCEF31-0E0B-48FF-BD6D-C1374589A5CB}"/>
              </a:ext>
            </a:extLst>
          </p:cNvPr>
          <p:cNvSpPr txBox="1"/>
          <p:nvPr/>
        </p:nvSpPr>
        <p:spPr>
          <a:xfrm>
            <a:off x="582286" y="662569"/>
            <a:ext cx="254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Kreiranje</a:t>
            </a:r>
            <a:r>
              <a:rPr lang="en-US" dirty="0"/>
              <a:t> </a:t>
            </a:r>
            <a:r>
              <a:rPr lang="en-US" dirty="0" err="1"/>
              <a:t>oglasa</a:t>
            </a:r>
            <a:r>
              <a:rPr lang="en-US" dirty="0"/>
              <a:t> za </a:t>
            </a:r>
            <a:r>
              <a:rPr lang="en-US" dirty="0" err="1"/>
              <a:t>posao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440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2BC6-CAC2-4DE3-A3A4-B900388C4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62714"/>
            <a:ext cx="10515600" cy="1325563"/>
          </a:xfrm>
        </p:spPr>
        <p:txBody>
          <a:bodyPr/>
          <a:lstStyle/>
          <a:p>
            <a:r>
              <a:rPr lang="sr-Latn-RS" b="1" dirty="0"/>
              <a:t>Prikaz implementiranog rešenja</a:t>
            </a:r>
            <a:endParaRPr lang="en-US" b="1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9294AB1A-CD57-4AAC-9934-3C32BBBE47D7}"/>
              </a:ext>
            </a:extLst>
          </p:cNvPr>
          <p:cNvSpPr/>
          <p:nvPr/>
        </p:nvSpPr>
        <p:spPr>
          <a:xfrm>
            <a:off x="955339" y="903913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A screenshot of a video game  Description automatically generated">
            <a:extLst>
              <a:ext uri="{FF2B5EF4-FFF2-40B4-BE49-F238E27FC236}">
                <a16:creationId xmlns:a16="http://schemas.microsoft.com/office/drawing/2014/main" id="{C33EBE52-F4B5-4AB0-8B17-1C0C2648010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5402"/>
            <a:ext cx="5943600" cy="3199253"/>
          </a:xfrm>
          <a:prstGeom prst="rect">
            <a:avLst/>
          </a:prstGeom>
        </p:spPr>
      </p:pic>
      <p:pic>
        <p:nvPicPr>
          <p:cNvPr id="6" name="Picture 5" descr="A picture containing website  Description automatically generated">
            <a:extLst>
              <a:ext uri="{FF2B5EF4-FFF2-40B4-BE49-F238E27FC236}">
                <a16:creationId xmlns:a16="http://schemas.microsoft.com/office/drawing/2014/main" id="{C289931E-D719-492C-8E54-162C7121C14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145403"/>
            <a:ext cx="5943600" cy="3199253"/>
          </a:xfrm>
          <a:prstGeom prst="rect">
            <a:avLst/>
          </a:prstGeom>
        </p:spPr>
      </p:pic>
      <p:pic>
        <p:nvPicPr>
          <p:cNvPr id="8" name="Picture 7" descr="Graphical user interface, application, website  Description automatically generated">
            <a:extLst>
              <a:ext uri="{FF2B5EF4-FFF2-40B4-BE49-F238E27FC236}">
                <a16:creationId xmlns:a16="http://schemas.microsoft.com/office/drawing/2014/main" id="{CD5BD2DB-AA95-437B-A513-D028467F4B5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4404220"/>
            <a:ext cx="5943600" cy="24537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047BF8-333C-4251-BC08-C7E7CFE08FEF}"/>
              </a:ext>
            </a:extLst>
          </p:cNvPr>
          <p:cNvSpPr txBox="1"/>
          <p:nvPr/>
        </p:nvSpPr>
        <p:spPr>
          <a:xfrm>
            <a:off x="754602" y="5282214"/>
            <a:ext cx="14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Ponuda</a:t>
            </a:r>
            <a:r>
              <a:rPr lang="en-US" dirty="0"/>
              <a:t> </a:t>
            </a:r>
            <a:r>
              <a:rPr lang="en-US" dirty="0" err="1"/>
              <a:t>posla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93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9A08-DD3A-4F4F-BD25-05120384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Prikaz</a:t>
            </a:r>
            <a:r>
              <a:rPr lang="en-US" b="1" dirty="0"/>
              <a:t> </a:t>
            </a:r>
            <a:r>
              <a:rPr lang="en-US" b="1" dirty="0" err="1"/>
              <a:t>implementiranog</a:t>
            </a:r>
            <a:r>
              <a:rPr lang="en-US" b="1" dirty="0"/>
              <a:t> re</a:t>
            </a:r>
            <a:r>
              <a:rPr lang="sr-Latn-RS" b="1" dirty="0"/>
              <a:t>šenja</a:t>
            </a:r>
            <a:endParaRPr lang="en-US" b="1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7175C18-9D6A-4EE8-BCAB-21F9342BEA7E}"/>
              </a:ext>
            </a:extLst>
          </p:cNvPr>
          <p:cNvSpPr/>
          <p:nvPr/>
        </p:nvSpPr>
        <p:spPr>
          <a:xfrm>
            <a:off x="936678" y="1342451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A screenshot of a video game  Description automatically generated">
            <a:extLst>
              <a:ext uri="{FF2B5EF4-FFF2-40B4-BE49-F238E27FC236}">
                <a16:creationId xmlns:a16="http://schemas.microsoft.com/office/drawing/2014/main" id="{CB933705-95B3-4840-A143-587D540D6C5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7" y="1412309"/>
            <a:ext cx="5761654" cy="2633020"/>
          </a:xfrm>
          <a:prstGeom prst="rect">
            <a:avLst/>
          </a:prstGeom>
        </p:spPr>
      </p:pic>
      <p:pic>
        <p:nvPicPr>
          <p:cNvPr id="6" name="Picture 5" descr="A screenshot of a video game  Description automatically generated">
            <a:extLst>
              <a:ext uri="{FF2B5EF4-FFF2-40B4-BE49-F238E27FC236}">
                <a16:creationId xmlns:a16="http://schemas.microsoft.com/office/drawing/2014/main" id="{7753C6CA-D228-42EE-9123-8EDF46FC64E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74" y="4129181"/>
            <a:ext cx="5943600" cy="2633019"/>
          </a:xfrm>
          <a:prstGeom prst="rect">
            <a:avLst/>
          </a:prstGeom>
        </p:spPr>
      </p:pic>
      <p:pic>
        <p:nvPicPr>
          <p:cNvPr id="7" name="Picture 6" descr="A screenshot of a video game  Description automatically generated">
            <a:extLst>
              <a:ext uri="{FF2B5EF4-FFF2-40B4-BE49-F238E27FC236}">
                <a16:creationId xmlns:a16="http://schemas.microsoft.com/office/drawing/2014/main" id="{0A400745-E29D-4E03-B7B0-0F36C34CB30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001" y="1529939"/>
            <a:ext cx="5448300" cy="23977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520A2-AB8A-4217-8A52-E3739124E5F5}"/>
              </a:ext>
            </a:extLst>
          </p:cNvPr>
          <p:cNvSpPr txBox="1"/>
          <p:nvPr/>
        </p:nvSpPr>
        <p:spPr>
          <a:xfrm>
            <a:off x="6444783" y="4129181"/>
            <a:ext cx="512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Iskazivanje</a:t>
            </a:r>
            <a:r>
              <a:rPr lang="en-US" dirty="0"/>
              <a:t> </a:t>
            </a:r>
            <a:r>
              <a:rPr lang="en-US" dirty="0" err="1"/>
              <a:t>interesovanja</a:t>
            </a:r>
            <a:r>
              <a:rPr lang="en-US" dirty="0"/>
              <a:t> za </a:t>
            </a:r>
            <a:r>
              <a:rPr lang="en-US" dirty="0" err="1"/>
              <a:t>posao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ugovaranje</a:t>
            </a:r>
            <a:r>
              <a:rPr lang="en-US" dirty="0"/>
              <a:t> </a:t>
            </a:r>
            <a:r>
              <a:rPr lang="en-US" dirty="0" err="1"/>
              <a:t>posla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646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21E1-4279-4B43-A9DA-2FBDE3AD6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13048"/>
            <a:ext cx="10515600" cy="1325563"/>
          </a:xfrm>
        </p:spPr>
        <p:txBody>
          <a:bodyPr/>
          <a:lstStyle/>
          <a:p>
            <a:r>
              <a:rPr lang="sr-Latn-RS" b="1" dirty="0"/>
              <a:t>Prikaz implementiranog rešenja</a:t>
            </a:r>
            <a:endParaRPr lang="en-US" b="1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73C920B-73E5-40D7-8F89-B7C4B8BEB84A}"/>
              </a:ext>
            </a:extLst>
          </p:cNvPr>
          <p:cNvSpPr/>
          <p:nvPr/>
        </p:nvSpPr>
        <p:spPr>
          <a:xfrm>
            <a:off x="963728" y="861968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Picture 6" descr="A screenshot of a video game  Description automatically generated with medium confidence">
            <a:extLst>
              <a:ext uri="{FF2B5EF4-FFF2-40B4-BE49-F238E27FC236}">
                <a16:creationId xmlns:a16="http://schemas.microsoft.com/office/drawing/2014/main" id="{9817A924-0A40-4773-9921-E8969F9521D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8" y="1531938"/>
            <a:ext cx="6531528" cy="3492121"/>
          </a:xfrm>
          <a:prstGeom prst="rect">
            <a:avLst/>
          </a:prstGeom>
        </p:spPr>
      </p:pic>
      <p:pic>
        <p:nvPicPr>
          <p:cNvPr id="8" name="Picture 7" descr="A screenshot of a video game  Description automatically generated">
            <a:extLst>
              <a:ext uri="{FF2B5EF4-FFF2-40B4-BE49-F238E27FC236}">
                <a16:creationId xmlns:a16="http://schemas.microsoft.com/office/drawing/2014/main" id="{591C1FC7-17B8-4C3D-B02B-1249E08F157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748" y="2113854"/>
            <a:ext cx="5294851" cy="29102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68ED6A-5D5C-4C61-9D22-3523D2654112}"/>
              </a:ext>
            </a:extLst>
          </p:cNvPr>
          <p:cNvSpPr txBox="1"/>
          <p:nvPr/>
        </p:nvSpPr>
        <p:spPr>
          <a:xfrm>
            <a:off x="5235280" y="5141396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Ocena</a:t>
            </a:r>
            <a:r>
              <a:rPr lang="en-US" dirty="0"/>
              <a:t> </a:t>
            </a:r>
            <a:r>
              <a:rPr lang="en-US" dirty="0" err="1"/>
              <a:t>posla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88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A74A-1E3D-458B-BC24-C04F48194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Sadržaj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4B96F-6371-4FAC-BD1E-8E7C71402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28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Uvod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Stanje u oblasti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Korišćene tehnike i tehnologije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Specifikacija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Dijagram</a:t>
            </a:r>
            <a:r>
              <a:rPr lang="en-US" dirty="0"/>
              <a:t> </a:t>
            </a:r>
            <a:r>
              <a:rPr lang="en-US" dirty="0" err="1"/>
              <a:t>slu</a:t>
            </a:r>
            <a:r>
              <a:rPr lang="sr-Latn-RS" dirty="0"/>
              <a:t>čajeva korišćenja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dirty="0"/>
              <a:t>Dijagram klasa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Implementacija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dirty="0"/>
              <a:t>Klijentska aplikacija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sr-Latn-RS" dirty="0"/>
              <a:t>Serverska aplikacija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Prikaz implementiranog rešenja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r-Latn-RS" dirty="0"/>
              <a:t>Zaključak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124F6291-3828-4291-AB99-1592D59475DA}"/>
              </a:ext>
            </a:extLst>
          </p:cNvPr>
          <p:cNvSpPr/>
          <p:nvPr/>
        </p:nvSpPr>
        <p:spPr>
          <a:xfrm>
            <a:off x="921782" y="1348531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8279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1474-4939-4526-85F7-54A4DC7D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Prikaz implementiranog rešenja</a:t>
            </a:r>
            <a:endParaRPr lang="en-US" b="1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D76EFEED-4F57-4791-9DC3-ABDC6B116CC5}"/>
              </a:ext>
            </a:extLst>
          </p:cNvPr>
          <p:cNvSpPr/>
          <p:nvPr/>
        </p:nvSpPr>
        <p:spPr>
          <a:xfrm>
            <a:off x="954397" y="1384482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A screenshot of a video game  Description automatically generated with medium confidence">
            <a:extLst>
              <a:ext uri="{FF2B5EF4-FFF2-40B4-BE49-F238E27FC236}">
                <a16:creationId xmlns:a16="http://schemas.microsoft.com/office/drawing/2014/main" id="{27943772-1088-403C-B085-4B27FB1CB24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47" y="2057030"/>
            <a:ext cx="6570306" cy="30094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B7861-AA5E-47A6-B61B-81E5700B095B}"/>
              </a:ext>
            </a:extLst>
          </p:cNvPr>
          <p:cNvSpPr txBox="1"/>
          <p:nvPr/>
        </p:nvSpPr>
        <p:spPr>
          <a:xfrm>
            <a:off x="4305670" y="5248198"/>
            <a:ext cx="299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Verifikacija</a:t>
            </a:r>
            <a:r>
              <a:rPr lang="en-US" dirty="0"/>
              <a:t> </a:t>
            </a:r>
            <a:r>
              <a:rPr lang="en-US" dirty="0" err="1"/>
              <a:t>ocena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komentara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63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D38CB-4094-4FF0-BA66-920AB858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Zaključak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59E72-2694-462C-AA59-1034A9FB0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Predstavljena je izgradnja web aplikacije za oglašavanje i licitiranje usluga popravki u kući.</a:t>
            </a:r>
          </a:p>
          <a:p>
            <a:r>
              <a:rPr lang="sr-Latn-RS" dirty="0"/>
              <a:t>Konačno rešenje je monolitna web aplikacija koju čine klijentska aplikacija u Angular radnom okviru, serverska aplikacija u ASP .NET Core radnom okviru i PostgreSQL relaciona baza podataka.</a:t>
            </a:r>
          </a:p>
          <a:p>
            <a:r>
              <a:rPr lang="sr-Latn-RS" dirty="0"/>
              <a:t>Sledeći korak – deployment</a:t>
            </a:r>
          </a:p>
          <a:p>
            <a:r>
              <a:rPr lang="sr-Latn-RS" dirty="0"/>
              <a:t>Moguća proširenja:</a:t>
            </a:r>
          </a:p>
          <a:p>
            <a:pPr lvl="1"/>
            <a:r>
              <a:rPr lang="sr-Latn-RS" dirty="0"/>
              <a:t>uvođenje mikroservisne arhitekture radi veće skalabilnosti</a:t>
            </a:r>
          </a:p>
          <a:p>
            <a:pPr lvl="1"/>
            <a:r>
              <a:rPr lang="sr-Latn-RS" dirty="0"/>
              <a:t>uvođenje zaključavanja resursa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3EE3BD49-E67B-46EC-8433-E6F1F6139706}"/>
              </a:ext>
            </a:extLst>
          </p:cNvPr>
          <p:cNvSpPr/>
          <p:nvPr/>
        </p:nvSpPr>
        <p:spPr>
          <a:xfrm>
            <a:off x="930172" y="1348530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455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7D4BE-817C-4EF0-881D-4CF429F3BE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1328" y="1332088"/>
            <a:ext cx="9144000" cy="2387600"/>
          </a:xfrm>
        </p:spPr>
        <p:txBody>
          <a:bodyPr/>
          <a:lstStyle/>
          <a:p>
            <a:r>
              <a:rPr lang="sr-Latn-RS" b="1" dirty="0"/>
              <a:t>Kraj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87659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B63D-D828-41DD-9FBF-217E313C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Uvod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DB56-625E-4645-BFE1-5383D1446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sr-Latn-RS" dirty="0"/>
              <a:t>Razvoj digitalne tehnologije</a:t>
            </a:r>
          </a:p>
          <a:p>
            <a:pPr lvl="1"/>
            <a:r>
              <a:rPr lang="sr-Latn-RS" sz="1700" dirty="0"/>
              <a:t>masovna ekspanzija i rapidni razvoj digitalne tehnologije uzrokovale su veliku zastupljenost računara i pametnih telefona.</a:t>
            </a:r>
          </a:p>
          <a:p>
            <a:pPr lvl="1"/>
            <a:r>
              <a:rPr lang="sr-Latn-RS" sz="1700" dirty="0"/>
              <a:t>ideja automatizacije.</a:t>
            </a:r>
          </a:p>
          <a:p>
            <a:r>
              <a:rPr lang="sr-Latn-RS" dirty="0"/>
              <a:t>Tema rada</a:t>
            </a:r>
          </a:p>
          <a:p>
            <a:pPr lvl="1"/>
            <a:r>
              <a:rPr lang="sr-Latn-RS" sz="1700" dirty="0"/>
              <a:t>izgradnja web aplikacije za oglašavanje i licitiranje usluga popravki u kući.</a:t>
            </a:r>
          </a:p>
          <a:p>
            <a:r>
              <a:rPr lang="sr-Latn-RS" dirty="0"/>
              <a:t>Motivacija</a:t>
            </a:r>
          </a:p>
          <a:p>
            <a:pPr lvl="1"/>
            <a:r>
              <a:rPr lang="sr-Latn-RS" sz="1700" dirty="0"/>
              <a:t>potreba za automatizacijom</a:t>
            </a:r>
          </a:p>
          <a:p>
            <a:pPr lvl="1"/>
            <a:r>
              <a:rPr lang="sr-Latn-RS" sz="1700" dirty="0"/>
              <a:t>pojednostavljenje komunikacije između korisnika i majstora.</a:t>
            </a:r>
          </a:p>
          <a:p>
            <a:r>
              <a:rPr lang="sr-Latn-RS" dirty="0"/>
              <a:t>Glavni cilj</a:t>
            </a:r>
          </a:p>
          <a:p>
            <a:pPr lvl="1"/>
            <a:r>
              <a:rPr lang="sr-Latn-RS" sz="1700" dirty="0"/>
              <a:t>izgradnja aplikacije koja će automatizovati proces dogovora posla između korisnika i majstora. </a:t>
            </a:r>
          </a:p>
          <a:p>
            <a:pPr lvl="1"/>
            <a:r>
              <a:rPr lang="sr-Latn-RS" sz="1700" dirty="0"/>
              <a:t>Korisnik će moći da pravi oglase za posao i da pretražuje veliku bazu majstora. Majstor će moći da vidi relevantne oglase za posao i da na njih licitira.</a:t>
            </a:r>
          </a:p>
          <a:p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790DEFE-D121-4CA6-8120-89B6B943970A}"/>
              </a:ext>
            </a:extLst>
          </p:cNvPr>
          <p:cNvSpPr/>
          <p:nvPr/>
        </p:nvSpPr>
        <p:spPr>
          <a:xfrm>
            <a:off x="955338" y="1348531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9161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EB48-7EEA-4494-A776-39BBED22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Stanje u oblasti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D5BD7-6B57-4813-A31F-F5719861C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 </a:t>
            </a:r>
            <a:r>
              <a:rPr lang="en-US" dirty="0" err="1"/>
              <a:t>predloga</a:t>
            </a:r>
            <a:r>
              <a:rPr lang="en-US" dirty="0"/>
              <a:t> </a:t>
            </a:r>
            <a:r>
              <a:rPr lang="en-US" dirty="0" err="1"/>
              <a:t>novog</a:t>
            </a:r>
            <a:r>
              <a:rPr lang="en-US" dirty="0"/>
              <a:t> re</a:t>
            </a:r>
            <a:r>
              <a:rPr lang="sr-Latn-RS" dirty="0"/>
              <a:t>šenja postoji potreba za analizom već postojećih.</a:t>
            </a:r>
          </a:p>
          <a:p>
            <a:r>
              <a:rPr lang="sr-Latn-RS" dirty="0"/>
              <a:t>Postojeći sajtovi koji nude usluge oglašavanja posla za majstore:</a:t>
            </a:r>
          </a:p>
          <a:p>
            <a:pPr lvl="1"/>
            <a:r>
              <a:rPr lang="sr-Latn-RS" dirty="0"/>
              <a:t>NađiMajstora</a:t>
            </a:r>
          </a:p>
          <a:p>
            <a:pPr lvl="2"/>
            <a:r>
              <a:rPr lang="sr-Latn-RS" sz="1800" dirty="0"/>
              <a:t>detaljna pretraga i filtriranje</a:t>
            </a:r>
          </a:p>
          <a:p>
            <a:pPr lvl="1"/>
            <a:r>
              <a:rPr lang="sr-Latn-RS" dirty="0"/>
              <a:t>MyWorkman</a:t>
            </a:r>
          </a:p>
          <a:p>
            <a:pPr lvl="2"/>
            <a:r>
              <a:rPr lang="sr-Latn-RS" sz="1800" dirty="0"/>
              <a:t>mogućnost kreiranja oglasa</a:t>
            </a:r>
          </a:p>
          <a:p>
            <a:pPr lvl="1"/>
            <a:r>
              <a:rPr lang="sr-Latn-RS" dirty="0"/>
              <a:t>NeedWorkDone</a:t>
            </a:r>
          </a:p>
          <a:p>
            <a:pPr lvl="2"/>
            <a:r>
              <a:rPr lang="sr-Latn-RS" sz="1800" dirty="0"/>
              <a:t>pomoć pri izboru majstora</a:t>
            </a:r>
          </a:p>
          <a:p>
            <a:pPr lvl="1"/>
            <a:r>
              <a:rPr lang="sr-Latn-RS" dirty="0"/>
              <a:t>CheckATrade</a:t>
            </a:r>
          </a:p>
          <a:p>
            <a:pPr lvl="2"/>
            <a:r>
              <a:rPr lang="sr-Latn-RS" sz="1800" dirty="0"/>
              <a:t>mehanizam recenziranja</a:t>
            </a:r>
          </a:p>
          <a:p>
            <a:pPr lvl="1"/>
            <a:r>
              <a:rPr lang="sr-Latn-RS" dirty="0"/>
              <a:t>RatedPeople</a:t>
            </a:r>
          </a:p>
          <a:p>
            <a:pPr lvl="2"/>
            <a:r>
              <a:rPr lang="sr-Latn-RS" sz="1800" dirty="0"/>
              <a:t>mehanizam kreiranja oglasa za posao</a:t>
            </a:r>
          </a:p>
          <a:p>
            <a:r>
              <a:rPr lang="en-US" sz="2600" dirty="0" err="1"/>
              <a:t>Mogu</a:t>
            </a:r>
            <a:r>
              <a:rPr lang="sr-Latn-RS" sz="2600" dirty="0"/>
              <a:t>ćnost napretka na polju recenziranja. Predlaže se prijava i registracija.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7C17D409-E05F-48BA-9904-D4A652C8A0C2}"/>
              </a:ext>
            </a:extLst>
          </p:cNvPr>
          <p:cNvSpPr/>
          <p:nvPr/>
        </p:nvSpPr>
        <p:spPr>
          <a:xfrm>
            <a:off x="938560" y="1348531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A screenshot of a video game  Description automatically generated with medium confidence">
            <a:extLst>
              <a:ext uri="{FF2B5EF4-FFF2-40B4-BE49-F238E27FC236}">
                <a16:creationId xmlns:a16="http://schemas.microsoft.com/office/drawing/2014/main" id="{15F7F82F-0AA5-4460-9806-8C23DC5F790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3" y="2867041"/>
            <a:ext cx="5808677" cy="27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1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43769-960C-49AD-88B3-8B3B38607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Korišćene tehnike i tehnologije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2E885-E937-483D-8F2A-02FABE4CB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12"/>
            <a:ext cx="10515600" cy="4351338"/>
          </a:xfrm>
        </p:spPr>
        <p:txBody>
          <a:bodyPr/>
          <a:lstStyle/>
          <a:p>
            <a:r>
              <a:rPr lang="sr-Latn-RS" dirty="0"/>
              <a:t>Rešenje je zamišljeno kao monolitna web aplikacija koja se sastoji iz klijentske i serverske aplikacije. 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24F21A69-78D1-45AE-8E92-3CB0B91790A7}"/>
              </a:ext>
            </a:extLst>
          </p:cNvPr>
          <p:cNvSpPr/>
          <p:nvPr/>
        </p:nvSpPr>
        <p:spPr>
          <a:xfrm>
            <a:off x="963727" y="1348531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587DB0-00F9-4DC5-8A91-C6ABF654D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75" y="2561699"/>
            <a:ext cx="6049132" cy="2947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88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04C62-31A0-49AA-8052-B56ABF2F1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ASP .NET Core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1C089-C0B0-49B4-9B78-7CD6BCCE0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2069"/>
            <a:ext cx="10515600" cy="4351338"/>
          </a:xfrm>
        </p:spPr>
        <p:txBody>
          <a:bodyPr/>
          <a:lstStyle/>
          <a:p>
            <a:r>
              <a:rPr lang="sr-Latn-RS" dirty="0"/>
              <a:t>Serverska aplikacija je implementirana u ASP .NET Core radnom okviru.</a:t>
            </a:r>
          </a:p>
          <a:p>
            <a:r>
              <a:rPr lang="sr-Latn-RS" dirty="0"/>
              <a:t>Osobine:</a:t>
            </a:r>
          </a:p>
          <a:p>
            <a:pPr lvl="1"/>
            <a:r>
              <a:rPr lang="sr-Latn-RS" sz="1700" dirty="0"/>
              <a:t>cross platform</a:t>
            </a:r>
          </a:p>
          <a:p>
            <a:pPr lvl="1"/>
            <a:r>
              <a:rPr lang="sr-Latn-RS" sz="1700" dirty="0"/>
              <a:t>open source</a:t>
            </a:r>
          </a:p>
          <a:p>
            <a:pPr lvl="1"/>
            <a:r>
              <a:rPr lang="sr-Latn-RS" sz="1700" dirty="0"/>
              <a:t>C# programski jezik</a:t>
            </a:r>
          </a:p>
          <a:p>
            <a:pPr lvl="1"/>
            <a:r>
              <a:rPr lang="sr-Latn-RS" sz="1700" dirty="0"/>
              <a:t>velika fleksibilnost</a:t>
            </a:r>
          </a:p>
          <a:p>
            <a:pPr lvl="1"/>
            <a:r>
              <a:rPr lang="sr-Latn-RS" sz="1700" dirty="0"/>
              <a:t>ugrađen Dependency Injection</a:t>
            </a:r>
          </a:p>
          <a:p>
            <a:pPr lvl="1"/>
            <a:r>
              <a:rPr lang="sr-Latn-RS" sz="1700" dirty="0"/>
              <a:t>Entity radni okvir za ORM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BB9BFBA5-F9DF-4AE1-BD84-FF0DC379807E}"/>
              </a:ext>
            </a:extLst>
          </p:cNvPr>
          <p:cNvSpPr/>
          <p:nvPr/>
        </p:nvSpPr>
        <p:spPr>
          <a:xfrm>
            <a:off x="921782" y="1365308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Graphical user interface, text, application, email  Description automatically generated">
            <a:extLst>
              <a:ext uri="{FF2B5EF4-FFF2-40B4-BE49-F238E27FC236}">
                <a16:creationId xmlns:a16="http://schemas.microsoft.com/office/drawing/2014/main" id="{2718CEF0-0F32-4F96-AA96-053DA28F686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542" y="2353111"/>
            <a:ext cx="5263394" cy="2151777"/>
          </a:xfrm>
          <a:prstGeom prst="rect">
            <a:avLst/>
          </a:prstGeom>
        </p:spPr>
      </p:pic>
      <p:pic>
        <p:nvPicPr>
          <p:cNvPr id="6" name="Picture 5" descr="Diagram  Description automatically generated">
            <a:extLst>
              <a:ext uri="{FF2B5EF4-FFF2-40B4-BE49-F238E27FC236}">
                <a16:creationId xmlns:a16="http://schemas.microsoft.com/office/drawing/2014/main" id="{44EDB3EE-EBA4-4AB9-96D0-2AB229E634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77" y="4504888"/>
            <a:ext cx="4399523" cy="214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14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7863-7920-40F5-914A-DE77E1954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Angular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1E321-FD30-4763-981A-1510F5A19F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Klijentska aplikacija je implementirana u Angular radnom okviru.</a:t>
            </a:r>
          </a:p>
          <a:p>
            <a:r>
              <a:rPr lang="sr-Latn-RS" dirty="0"/>
              <a:t>Osobine:</a:t>
            </a:r>
          </a:p>
          <a:p>
            <a:pPr lvl="1"/>
            <a:r>
              <a:rPr lang="sr-Latn-RS" sz="1700" dirty="0"/>
              <a:t>razvoj SPA aplikacija</a:t>
            </a:r>
          </a:p>
          <a:p>
            <a:pPr lvl="1"/>
            <a:r>
              <a:rPr lang="sr-Latn-RS" sz="1700" dirty="0"/>
              <a:t>objedinjuje vizuelizaciju (HTML + CSS) i logiku (TypeScript)</a:t>
            </a:r>
          </a:p>
          <a:p>
            <a:pPr lvl="1"/>
            <a:r>
              <a:rPr lang="sr-Latn-RS" sz="1700" dirty="0"/>
              <a:t>modularnost</a:t>
            </a:r>
          </a:p>
          <a:p>
            <a:pPr lvl="2"/>
            <a:r>
              <a:rPr lang="sr-Latn-RS" sz="1700" dirty="0"/>
              <a:t>moduli </a:t>
            </a:r>
          </a:p>
          <a:p>
            <a:pPr lvl="2"/>
            <a:r>
              <a:rPr lang="sr-Latn-RS" sz="1700" dirty="0"/>
              <a:t>komponente</a:t>
            </a:r>
          </a:p>
          <a:p>
            <a:pPr lvl="1"/>
            <a:r>
              <a:rPr lang="sr-Latn-RS" sz="1700" dirty="0"/>
              <a:t>ugrađen </a:t>
            </a:r>
            <a:r>
              <a:rPr lang="en-US" sz="1700" dirty="0"/>
              <a:t>D</a:t>
            </a:r>
            <a:r>
              <a:rPr lang="sr-Latn-RS" sz="1700" dirty="0"/>
              <a:t>ependency </a:t>
            </a:r>
            <a:r>
              <a:rPr lang="en-US" sz="1700" dirty="0"/>
              <a:t>I</a:t>
            </a:r>
            <a:r>
              <a:rPr lang="sr-Latn-RS" sz="1700" dirty="0"/>
              <a:t>njection</a:t>
            </a:r>
          </a:p>
          <a:p>
            <a:pPr lvl="1"/>
            <a:r>
              <a:rPr lang="sr-Latn-RS" sz="1700" dirty="0"/>
              <a:t>servisi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103D7AFB-1652-441A-ACB9-91A03DBB9115}"/>
              </a:ext>
            </a:extLst>
          </p:cNvPr>
          <p:cNvSpPr/>
          <p:nvPr/>
        </p:nvSpPr>
        <p:spPr>
          <a:xfrm>
            <a:off x="921782" y="1365308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 descr="Graphical user interface, text, application  Description automatically generated">
            <a:extLst>
              <a:ext uri="{FF2B5EF4-FFF2-40B4-BE49-F238E27FC236}">
                <a16:creationId xmlns:a16="http://schemas.microsoft.com/office/drawing/2014/main" id="{B29F29E8-851F-4721-BA07-C08A7DDA667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41" y="3613558"/>
            <a:ext cx="4072505" cy="2351015"/>
          </a:xfrm>
          <a:prstGeom prst="rect">
            <a:avLst/>
          </a:prstGeom>
        </p:spPr>
      </p:pic>
      <p:pic>
        <p:nvPicPr>
          <p:cNvPr id="6" name="Picture 5" descr="Graphical user interface, text, application, email  Description automatically generated">
            <a:extLst>
              <a:ext uri="{FF2B5EF4-FFF2-40B4-BE49-F238E27FC236}">
                <a16:creationId xmlns:a16="http://schemas.microsoft.com/office/drawing/2014/main" id="{D1DF996E-255D-4315-B8A9-D16DC33839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986" y="3691156"/>
            <a:ext cx="4018327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81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0D14-214D-46D7-80DC-08C0E4038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Specifikacija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2BEBA-15EF-4368-9B00-72671659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RS" dirty="0"/>
              <a:t>Aplikacija podržava četiri tipa korisnika:</a:t>
            </a:r>
          </a:p>
          <a:p>
            <a:pPr lvl="1"/>
            <a:r>
              <a:rPr lang="sr-Latn-RS" dirty="0"/>
              <a:t>Administrator</a:t>
            </a:r>
          </a:p>
          <a:p>
            <a:pPr lvl="1"/>
            <a:r>
              <a:rPr lang="sr-Latn-RS" dirty="0"/>
              <a:t>Majstor</a:t>
            </a:r>
          </a:p>
          <a:p>
            <a:pPr lvl="1"/>
            <a:r>
              <a:rPr lang="sr-Latn-RS" dirty="0"/>
              <a:t>Obični korisnik</a:t>
            </a:r>
          </a:p>
          <a:p>
            <a:pPr lvl="1"/>
            <a:r>
              <a:rPr lang="sr-Latn-RS" dirty="0"/>
              <a:t>Neregistrovani/Neprijavljeni korisnik</a:t>
            </a:r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CC8C845-B406-4545-BCAB-CFB4BDEEE1BC}"/>
              </a:ext>
            </a:extLst>
          </p:cNvPr>
          <p:cNvSpPr/>
          <p:nvPr/>
        </p:nvSpPr>
        <p:spPr>
          <a:xfrm>
            <a:off x="921782" y="1365308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8576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  Description automatically generated">
            <a:extLst>
              <a:ext uri="{FF2B5EF4-FFF2-40B4-BE49-F238E27FC236}">
                <a16:creationId xmlns:a16="http://schemas.microsoft.com/office/drawing/2014/main" id="{FB7B3712-675E-4803-AE1E-6A979AC52EB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" y="1614005"/>
            <a:ext cx="5942330" cy="3993515"/>
          </a:xfrm>
          <a:prstGeom prst="rect">
            <a:avLst/>
          </a:prstGeom>
        </p:spPr>
      </p:pic>
      <p:pic>
        <p:nvPicPr>
          <p:cNvPr id="3" name="Picture 2" descr="Diagram  Description automatically generated">
            <a:extLst>
              <a:ext uri="{FF2B5EF4-FFF2-40B4-BE49-F238E27FC236}">
                <a16:creationId xmlns:a16="http://schemas.microsoft.com/office/drawing/2014/main" id="{244474D3-35C4-49E4-968F-133A86057E7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738" y="1614005"/>
            <a:ext cx="6209030" cy="43154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7ACC0D-86B7-4B1A-AE41-807E73C27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b="1" dirty="0"/>
              <a:t>Specifikacija – Dijagram slučajeva korišćenja</a:t>
            </a:r>
            <a:endParaRPr lang="en-US" b="1" dirty="0"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BBD51A7-5322-42F4-AB2B-F558D51E9EE0}"/>
              </a:ext>
            </a:extLst>
          </p:cNvPr>
          <p:cNvSpPr/>
          <p:nvPr/>
        </p:nvSpPr>
        <p:spPr>
          <a:xfrm>
            <a:off x="938560" y="1365308"/>
            <a:ext cx="9875520" cy="0"/>
          </a:xfrm>
          <a:custGeom>
            <a:avLst/>
            <a:gdLst/>
            <a:ahLst/>
            <a:cxnLst/>
            <a:rect l="l" t="t" r="r" b="b"/>
            <a:pathLst>
              <a:path w="9875520">
                <a:moveTo>
                  <a:pt x="0" y="0"/>
                </a:moveTo>
                <a:lnTo>
                  <a:pt x="9875520" y="0"/>
                </a:lnTo>
              </a:path>
            </a:pathLst>
          </a:custGeom>
          <a:ln w="6096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819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477</Words>
  <Application>Microsoft Office PowerPoint</Application>
  <PresentationFormat>Widescreen</PresentationFormat>
  <Paragraphs>107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Carlito</vt:lpstr>
      <vt:lpstr>Wingdings</vt:lpstr>
      <vt:lpstr>Office Theme</vt:lpstr>
      <vt:lpstr>Izgradnja web aplikacije za oglašavanje i licitiranje usluga popravki u kući</vt:lpstr>
      <vt:lpstr>Sadržaj</vt:lpstr>
      <vt:lpstr>Uvod</vt:lpstr>
      <vt:lpstr>Stanje u oblasti</vt:lpstr>
      <vt:lpstr>Korišćene tehnike i tehnologije</vt:lpstr>
      <vt:lpstr>ASP .NET Core</vt:lpstr>
      <vt:lpstr>Angular</vt:lpstr>
      <vt:lpstr>Specifikacija</vt:lpstr>
      <vt:lpstr>Specifikacija – Dijagram slučajeva korišćenja</vt:lpstr>
      <vt:lpstr>Specifikacija – Dijagram klasa</vt:lpstr>
      <vt:lpstr>Implementacija</vt:lpstr>
      <vt:lpstr>Implementacija - Klijentska aplikacija</vt:lpstr>
      <vt:lpstr>Implementacija – Serverska aplikacija</vt:lpstr>
      <vt:lpstr>Implementacija – Serverska aplikacija</vt:lpstr>
      <vt:lpstr>Prikaz implementiranog rešenja</vt:lpstr>
      <vt:lpstr>Prikaz implementiranog rešenja</vt:lpstr>
      <vt:lpstr>Prikaz implementiranog rešenja</vt:lpstr>
      <vt:lpstr>Prikaz implementiranog rešenja</vt:lpstr>
      <vt:lpstr>Prikaz implementiranog rešenja</vt:lpstr>
      <vt:lpstr>Prikaz implementiranog rešenja</vt:lpstr>
      <vt:lpstr>Zaključak</vt:lpstr>
      <vt:lpstr>Kraj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Izgradnja web aplikacije za oglašavanje i licitiranje usluga popravki u kući</dc:title>
  <dc:creator>SW 67/2017 - Radović Milorad</dc:creator>
  <cp:lastModifiedBy>SW 67/2017 - Radović Milorad</cp:lastModifiedBy>
  <cp:revision>4</cp:revision>
  <dcterms:created xsi:type="dcterms:W3CDTF">2021-09-28T20:35:23Z</dcterms:created>
  <dcterms:modified xsi:type="dcterms:W3CDTF">2021-09-30T17:11:23Z</dcterms:modified>
</cp:coreProperties>
</file>